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F6971C-D317-4E80-8173-5A04DF5F74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C506A0-9207-4530-A3F8-FDB567E4AB41}" type="datetimeFigureOut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6070D5-BCC8-43FB-A84B-BA188A7CED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*Get a periodic table, calculator, and your composition book!</a:t>
            </a:r>
            <a:br>
              <a:rPr lang="en-US" dirty="0" smtClean="0"/>
            </a:br>
            <a:r>
              <a:rPr lang="en-US" dirty="0" smtClean="0"/>
              <a:t>Bell Ringer 10/29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What is the molar mass of hydrogen?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Calculate the molar mass of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 smtClean="0"/>
          </a:p>
          <a:p>
            <a:pPr marL="514350" indent="-514350">
              <a:buNone/>
            </a:pPr>
            <a:r>
              <a:rPr lang="en-US" sz="4000" dirty="0" smtClean="0"/>
              <a:t>Brainstorm: </a:t>
            </a:r>
          </a:p>
          <a:p>
            <a:pPr marL="514350" indent="-514350">
              <a:buNone/>
            </a:pPr>
            <a:r>
              <a:rPr lang="en-US" sz="4000" dirty="0" smtClean="0"/>
              <a:t>If you wanted to know the percentage of students who received A’s  on the last test, what information would you need?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A </a:t>
            </a:r>
            <a:r>
              <a:rPr lang="en-US" sz="2800" dirty="0"/>
              <a:t>compound weighing 298.12 g consists of 72.2% magnesium and 27.8% nitrogen by mass. What is the empirical formula?</a:t>
            </a:r>
            <a:r>
              <a:rPr lang="en-US" sz="3200" dirty="0"/>
              <a:t>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375025" y="2201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Percent to mass</a:t>
            </a:r>
            <a:r>
              <a:rPr lang="en-US" dirty="0"/>
              <a:t>: Mg </a:t>
            </a:r>
            <a:r>
              <a:rPr lang="en-US" sz="1800" dirty="0"/>
              <a:t>–</a:t>
            </a:r>
            <a:r>
              <a:rPr lang="en-US" dirty="0"/>
              <a:t> (72.2%/100)*298.12 g = 215.24 g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200400" y="19050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 – (27.8%/100)*298.12 g = 82.88 g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1000" y="2667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Mass to mole</a:t>
            </a:r>
            <a:r>
              <a:rPr lang="en-US" dirty="0"/>
              <a:t>:  Mg – 215.24 g * ( </a:t>
            </a:r>
            <a:r>
              <a:rPr lang="en-US" u="sng" dirty="0"/>
              <a:t>1 mole</a:t>
            </a:r>
            <a:r>
              <a:rPr lang="en-US" dirty="0"/>
              <a:t> ) = 8.86 mole</a:t>
            </a:r>
            <a:endParaRPr lang="en-US" u="sng" dirty="0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200400" y="29718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    24.3 </a:t>
            </a:r>
            <a:r>
              <a:rPr lang="en-US" dirty="0"/>
              <a:t>g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819400" y="3581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 – 82.88 g * (</a:t>
            </a:r>
            <a:r>
              <a:rPr lang="en-US" u="sng" dirty="0"/>
              <a:t> 1 mole </a:t>
            </a:r>
            <a:r>
              <a:rPr lang="en-US" dirty="0"/>
              <a:t>) = 5.92 mole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886200" y="3886200"/>
            <a:ext cx="1390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    14.01 </a:t>
            </a:r>
            <a:r>
              <a:rPr lang="en-US" dirty="0"/>
              <a:t>g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81000" y="457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Divide by small</a:t>
            </a:r>
            <a:r>
              <a:rPr lang="en-US" dirty="0"/>
              <a:t>:  Mg - 8.86 mole/5.92 mole = 1.50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048000" y="50292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 - 5.92 mole/5.92 mole = 1.00 mole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81000" y="5867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Multiply ‘til whole:</a:t>
            </a:r>
            <a:r>
              <a:rPr lang="en-US" dirty="0"/>
              <a:t>  Mg – 1.50 x 2 = 3.00</a:t>
            </a:r>
            <a:endParaRPr lang="en-US" b="1" dirty="0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362200" y="61722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 – 1.00 x 2 = 2.00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953000" y="60198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Mg</a:t>
            </a:r>
            <a:r>
              <a:rPr lang="en-US" sz="2800" b="1" baseline="-25000" dirty="0"/>
              <a:t>3</a:t>
            </a:r>
            <a:r>
              <a:rPr lang="en-US" sz="2800" b="1" dirty="0"/>
              <a:t>N</a:t>
            </a:r>
            <a:r>
              <a:rPr lang="en-US" sz="2800" b="1" baseline="-25000" dirty="0"/>
              <a:t>2</a:t>
            </a:r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4343400" y="6248400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620000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What is a Molecular Formula?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838200"/>
            <a:ext cx="91440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sz="2200" dirty="0"/>
              <a:t>The molecular formula gives the </a:t>
            </a:r>
            <a:r>
              <a:rPr lang="en-US" sz="2200" b="1" u="sng" dirty="0"/>
              <a:t>actual</a:t>
            </a:r>
            <a:r>
              <a:rPr lang="en-US" sz="2200" dirty="0"/>
              <a:t> number of atoms of each element in a molecular compound.</a:t>
            </a:r>
          </a:p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How is it calculated?</a:t>
            </a:r>
            <a:endParaRPr lang="en-US" sz="2200" dirty="0"/>
          </a:p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rgbClr val="FF00FF"/>
                </a:solidFill>
              </a:rPr>
              <a:t>					</a:t>
            </a:r>
            <a:r>
              <a:rPr lang="en-US" sz="2200" u="sng" dirty="0">
                <a:solidFill>
                  <a:srgbClr val="FF00FF"/>
                </a:solidFill>
              </a:rPr>
              <a:t>Steps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rgbClr val="FF00FF"/>
                </a:solidFill>
              </a:rPr>
              <a:t>		1.	Find the empirical formula.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rgbClr val="FF00FF"/>
                </a:solidFill>
              </a:rPr>
              <a:t>		2.	Calculate the Empirical Formula Mass.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rgbClr val="FF00FF"/>
                </a:solidFill>
              </a:rPr>
              <a:t>		3.	Divide the molar mass by the “EFM”.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rgbClr val="FF00FF"/>
                </a:solidFill>
              </a:rPr>
              <a:t>		4.	Multiply empirical formula by factor.</a:t>
            </a:r>
          </a:p>
          <a:p>
            <a:pPr>
              <a:buFont typeface="Wingdings" pitchFamily="2" charset="2"/>
              <a:buNone/>
            </a:pPr>
            <a:endParaRPr lang="en-US" sz="22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381000"/>
            <a:ext cx="88392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	Find the molecular formula for a compound that contains 4.90 g N and 11.2 g O. The molar mass of the compound is 92.0 g/mol.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endParaRPr lang="en-US" sz="3600" dirty="0">
              <a:solidFill>
                <a:srgbClr val="FF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133600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FF00FF"/>
                </a:solidFill>
              </a:rPr>
              <a:t>		</a:t>
            </a:r>
            <a:r>
              <a:rPr lang="en-US" sz="3200" dirty="0" smtClean="0">
                <a:solidFill>
                  <a:srgbClr val="FF00FF"/>
                </a:solidFill>
              </a:rPr>
              <a:t>	Empirical formula.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		</a:t>
            </a:r>
            <a:r>
              <a:rPr lang="en-US" sz="3200" dirty="0" smtClean="0">
                <a:solidFill>
                  <a:schemeClr val="hlink"/>
                </a:solidFill>
              </a:rPr>
              <a:t>A.	Find mole amounts.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chemeClr val="hlink"/>
                </a:solidFill>
              </a:rPr>
              <a:t>		</a:t>
            </a:r>
            <a:r>
              <a:rPr lang="en-US" sz="3200" dirty="0" smtClean="0"/>
              <a:t>4.90 g N x </a:t>
            </a:r>
            <a:r>
              <a:rPr lang="en-US" sz="3200" u="sng" dirty="0" smtClean="0"/>
              <a:t>1 mol N</a:t>
            </a:r>
            <a:r>
              <a:rPr lang="en-US" sz="3200" dirty="0" smtClean="0"/>
              <a:t> = 0.350 mol N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				14.01 g N</a:t>
            </a:r>
          </a:p>
          <a:p>
            <a:pPr>
              <a:buFont typeface="Wingdings" pitchFamily="2" charset="2"/>
              <a:buNone/>
            </a:pPr>
            <a:endParaRPr lang="en-US" sz="3200" dirty="0" smtClean="0"/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		11.2 g O x </a:t>
            </a:r>
            <a:r>
              <a:rPr lang="en-US" sz="3200" u="sng" dirty="0" smtClean="0"/>
              <a:t>1 mol O</a:t>
            </a:r>
            <a:r>
              <a:rPr lang="en-US" sz="3200" dirty="0" smtClean="0"/>
              <a:t> = 0.700 mol O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				16.00 g O</a:t>
            </a:r>
            <a:endParaRPr lang="en-US" sz="32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 </a:t>
            </a:r>
            <a:r>
              <a:rPr lang="en-US" sz="2800" dirty="0">
                <a:solidFill>
                  <a:schemeClr val="hlink"/>
                </a:solidFill>
              </a:rPr>
              <a:t>B.	Divide each mole by the smallest mole.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hlink"/>
                </a:solidFill>
              </a:rPr>
              <a:t>			</a:t>
            </a:r>
            <a:r>
              <a:rPr lang="en-US" sz="2800" dirty="0"/>
              <a:t>N = </a:t>
            </a:r>
            <a:r>
              <a:rPr lang="en-US" sz="2800" u="sng" dirty="0"/>
              <a:t>0.350</a:t>
            </a:r>
            <a:r>
              <a:rPr lang="en-US" sz="2800" dirty="0"/>
              <a:t> = 1.00 mol 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		0.350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	O = </a:t>
            </a:r>
            <a:r>
              <a:rPr lang="en-US" sz="2800" u="sng" dirty="0"/>
              <a:t>0.700</a:t>
            </a:r>
            <a:r>
              <a:rPr lang="en-US" sz="2800" dirty="0"/>
              <a:t> = 2.00 mol 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		0.350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hlink"/>
                </a:solidFill>
              </a:rPr>
              <a:t>		Empirical Formula = NO</a:t>
            </a:r>
            <a:r>
              <a:rPr lang="en-US" sz="2800" baseline="-25000" dirty="0">
                <a:solidFill>
                  <a:schemeClr val="hlink"/>
                </a:solidFill>
              </a:rPr>
              <a:t>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hlink"/>
                </a:solidFill>
              </a:rPr>
              <a:t>		Empirical Formula Mass = 46.01 g/mol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>
                <a:solidFill>
                  <a:srgbClr val="FF00FF"/>
                </a:solidFill>
              </a:rPr>
              <a:t>			Molecular formula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u="sng" dirty="0"/>
              <a:t>Molar Mass</a:t>
            </a:r>
            <a:r>
              <a:rPr lang="en-US" dirty="0"/>
              <a:t> 		= 	</a:t>
            </a:r>
            <a:r>
              <a:rPr lang="en-US" u="sng" dirty="0"/>
              <a:t>92.0 g/mol</a:t>
            </a:r>
            <a:r>
              <a:rPr lang="en-US" dirty="0"/>
              <a:t> = 2.00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Emp. Formula Mass	</a:t>
            </a:r>
            <a:r>
              <a:rPr lang="en-US" dirty="0" smtClean="0"/>
              <a:t>	46.01 </a:t>
            </a:r>
            <a:r>
              <a:rPr lang="en-US" dirty="0"/>
              <a:t>g/mol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Molecular Formula = 2 x Emp. Formula =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Composition, Empirical Formulas, and Molecular Formulas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% composition?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Relative amounts of elements in a compound/molecule</a:t>
            </a:r>
          </a:p>
          <a:p>
            <a:r>
              <a:rPr lang="en-US" sz="3200" dirty="0" smtClean="0"/>
              <a:t>Also called percent by mass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Why is it useful?</a:t>
            </a:r>
          </a:p>
          <a:p>
            <a:pPr lvl="2"/>
            <a:r>
              <a:rPr lang="en-US" dirty="0" smtClean="0"/>
              <a:t>Used in forensic analysis of crime scenes to determine identity of unknown substances</a:t>
            </a:r>
          </a:p>
          <a:p>
            <a:pPr lvl="2"/>
            <a:r>
              <a:rPr lang="en-US" dirty="0" smtClean="0"/>
              <a:t>Useful for determining which product will be best to use (ex: fertilizer, over the counter medications)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calculated?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% mass of element = </a:t>
            </a:r>
            <a:r>
              <a:rPr lang="en-US" u="sng" dirty="0" smtClean="0"/>
              <a:t>mass of element</a:t>
            </a:r>
            <a:r>
              <a:rPr lang="en-US" dirty="0" smtClean="0"/>
              <a:t>      X 100</a:t>
            </a:r>
            <a:r>
              <a:rPr lang="en-US" u="sng" dirty="0" smtClean="0"/>
              <a:t>    </a:t>
            </a:r>
          </a:p>
          <a:p>
            <a:pPr>
              <a:buNone/>
            </a:pPr>
            <a:r>
              <a:rPr lang="en-US" dirty="0" smtClean="0"/>
              <a:t>			         mass of compound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Ex: Find the percent composition of Hydrogen in water.</a:t>
            </a:r>
          </a:p>
          <a:p>
            <a:pPr>
              <a:buNone/>
            </a:pPr>
            <a:r>
              <a:rPr lang="en-US" dirty="0" smtClean="0"/>
              <a:t>Mass H = 1.01 g (from PT)</a:t>
            </a:r>
          </a:p>
          <a:p>
            <a:pPr>
              <a:buNone/>
            </a:pPr>
            <a:r>
              <a:rPr lang="en-US" dirty="0" smtClean="0"/>
              <a:t>Mass H</a:t>
            </a:r>
            <a:r>
              <a:rPr lang="en-US" baseline="-25000" dirty="0" smtClean="0"/>
              <a:t>2</a:t>
            </a:r>
            <a:r>
              <a:rPr lang="en-US" dirty="0" smtClean="0"/>
              <a:t>O = 18.01 g (from PT)</a:t>
            </a:r>
          </a:p>
          <a:p>
            <a:pPr>
              <a:buNone/>
            </a:pPr>
            <a:r>
              <a:rPr lang="en-US" dirty="0" smtClean="0"/>
              <a:t>% H = </a:t>
            </a:r>
            <a:r>
              <a:rPr lang="en-US" u="sng" dirty="0" smtClean="0"/>
              <a:t>2.02 g 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18.02 g H</a:t>
            </a:r>
            <a:r>
              <a:rPr lang="en-US" baseline="-25000" dirty="0" smtClean="0"/>
              <a:t>2</a:t>
            </a:r>
            <a:r>
              <a:rPr lang="en-US" dirty="0" smtClean="0"/>
              <a:t>O   X 100 =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11.22 % 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Left Bracket 3"/>
          <p:cNvSpPr/>
          <p:nvPr/>
        </p:nvSpPr>
        <p:spPr>
          <a:xfrm>
            <a:off x="3352800" y="1447800"/>
            <a:ext cx="228600" cy="10668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>
            <a:off x="5410200" y="1524000"/>
            <a:ext cx="76200" cy="1066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>
            <a:off x="1752600" y="4343400"/>
            <a:ext cx="152400" cy="990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3276600" y="4343400"/>
            <a:ext cx="76200" cy="990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4727575" y="4267200"/>
            <a:ext cx="39592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914400" y="4267200"/>
            <a:ext cx="381317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What is Empirical Formula?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05800" cy="2590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400" dirty="0"/>
              <a:t>	A formula that gives the simplest whole-number </a:t>
            </a:r>
            <a:r>
              <a:rPr lang="en-US" sz="6400" b="1" u="sng" dirty="0"/>
              <a:t>ratio</a:t>
            </a:r>
            <a:r>
              <a:rPr lang="en-US" sz="6400" dirty="0"/>
              <a:t> of the atoms of each element in a compound.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/>
              <a:t>	</a:t>
            </a:r>
          </a:p>
        </p:txBody>
      </p:sp>
      <p:graphicFrame>
        <p:nvGraphicFramePr>
          <p:cNvPr id="3076" name="Group 4"/>
          <p:cNvGraphicFramePr>
            <a:graphicFrameLocks noGrp="1"/>
          </p:cNvGraphicFramePr>
          <p:nvPr>
            <p:ph sz="half" idx="2"/>
          </p:nvPr>
        </p:nvGraphicFramePr>
        <p:xfrm>
          <a:off x="990600" y="4267200"/>
          <a:ext cx="6553200" cy="1981199"/>
        </p:xfrm>
        <a:graphic>
          <a:graphicData uri="http://schemas.openxmlformats.org/drawingml/2006/table">
            <a:tbl>
              <a:tblPr/>
              <a:tblGrid>
                <a:gridCol w="3215030"/>
                <a:gridCol w="333817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Molecular Formula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Empirical Formula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CH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0" name="AutoShape 38"/>
          <p:cNvSpPr>
            <a:spLocks noChangeArrowheads="1"/>
          </p:cNvSpPr>
          <p:nvPr/>
        </p:nvSpPr>
        <p:spPr bwMode="auto">
          <a:xfrm>
            <a:off x="3733800" y="5943600"/>
            <a:ext cx="1066800" cy="762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AutoShape 39"/>
          <p:cNvSpPr>
            <a:spLocks noChangeArrowheads="1"/>
          </p:cNvSpPr>
          <p:nvPr/>
        </p:nvSpPr>
        <p:spPr bwMode="auto">
          <a:xfrm>
            <a:off x="3657600" y="5410200"/>
            <a:ext cx="1066800" cy="762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calculated?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3600" b="1" u="sng" dirty="0">
                <a:solidFill>
                  <a:srgbClr val="FF00FF"/>
                </a:solidFill>
              </a:rPr>
              <a:t>Steps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FF"/>
                </a:solidFill>
              </a:rPr>
              <a:t> Assume all samples are out of 100 g, and make percentages grams </a:t>
            </a:r>
            <a:r>
              <a:rPr lang="en-US" sz="3600" dirty="0" smtClean="0">
                <a:solidFill>
                  <a:srgbClr val="FF0000"/>
                </a:solidFill>
              </a:rPr>
              <a:t>(% to mass)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FF"/>
                </a:solidFill>
              </a:rPr>
              <a:t>Convert grams to moles.</a:t>
            </a:r>
            <a:r>
              <a:rPr lang="en-US" sz="3600" dirty="0" smtClean="0">
                <a:solidFill>
                  <a:srgbClr val="FF0000"/>
                </a:solidFill>
              </a:rPr>
              <a:t>(mass to mole)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FF"/>
                </a:solidFill>
              </a:rPr>
              <a:t>Divide </a:t>
            </a:r>
            <a:r>
              <a:rPr lang="en-US" sz="3600" dirty="0">
                <a:solidFill>
                  <a:srgbClr val="FF00FF"/>
                </a:solidFill>
              </a:rPr>
              <a:t>each </a:t>
            </a:r>
            <a:r>
              <a:rPr lang="en-US" sz="3600" dirty="0" smtClean="0">
                <a:solidFill>
                  <a:srgbClr val="FF00FF"/>
                </a:solidFill>
              </a:rPr>
              <a:t>number </a:t>
            </a:r>
            <a:r>
              <a:rPr lang="en-US" sz="3600" dirty="0">
                <a:solidFill>
                  <a:srgbClr val="FF00FF"/>
                </a:solidFill>
              </a:rPr>
              <a:t>by the smallest </a:t>
            </a:r>
            <a:r>
              <a:rPr lang="en-US" sz="3600" dirty="0" smtClean="0">
                <a:solidFill>
                  <a:srgbClr val="FF00FF"/>
                </a:solidFill>
              </a:rPr>
              <a:t>amount of moles. </a:t>
            </a:r>
            <a:r>
              <a:rPr lang="en-US" sz="3600" dirty="0" smtClean="0">
                <a:solidFill>
                  <a:srgbClr val="FF0000"/>
                </a:solidFill>
              </a:rPr>
              <a:t>(divide by small)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FF"/>
                </a:solidFill>
              </a:rPr>
              <a:t>Multiply by an integer to make numbers whole, if necessary </a:t>
            </a:r>
            <a:r>
              <a:rPr lang="en-US" sz="3600" dirty="0" smtClean="0">
                <a:solidFill>
                  <a:srgbClr val="FF0000"/>
                </a:solidFill>
              </a:rPr>
              <a:t>(multiply whole)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the empirical formula for a compound containing </a:t>
            </a:r>
            <a:r>
              <a:rPr lang="en-US" dirty="0" smtClean="0"/>
              <a:t>63.88%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36.12% 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286000"/>
            <a:ext cx="77724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3600" dirty="0" smtClean="0">
                <a:solidFill>
                  <a:srgbClr val="FF00FF"/>
                </a:solidFill>
              </a:rPr>
              <a:t>1&amp;2.</a:t>
            </a:r>
            <a:r>
              <a:rPr lang="en-US" sz="3600" dirty="0">
                <a:solidFill>
                  <a:srgbClr val="FF00FF"/>
                </a:solidFill>
              </a:rPr>
              <a:t>	Find mole amounts.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63.88 g </a:t>
            </a:r>
            <a:r>
              <a:rPr lang="en-US" dirty="0" err="1"/>
              <a:t>Cl</a:t>
            </a:r>
            <a:r>
              <a:rPr lang="en-US" dirty="0"/>
              <a:t> x </a:t>
            </a:r>
            <a:r>
              <a:rPr lang="en-US" u="sng" dirty="0"/>
              <a:t>1 mol </a:t>
            </a:r>
            <a:r>
              <a:rPr lang="en-US" u="sng" dirty="0" err="1" smtClean="0"/>
              <a:t>Cl</a:t>
            </a:r>
            <a:r>
              <a:rPr lang="en-US" u="sng" dirty="0" smtClean="0"/>
              <a:t>   </a:t>
            </a:r>
            <a:r>
              <a:rPr lang="en-US" dirty="0" smtClean="0"/>
              <a:t>= </a:t>
            </a:r>
            <a:r>
              <a:rPr lang="en-US" dirty="0" smtClean="0"/>
              <a:t>1.80 </a:t>
            </a:r>
            <a:r>
              <a:rPr lang="en-US" dirty="0"/>
              <a:t>mol </a:t>
            </a:r>
            <a:r>
              <a:rPr lang="en-US" dirty="0" err="1"/>
              <a:t>Cl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     	     </a:t>
            </a:r>
            <a:r>
              <a:rPr lang="en-US" dirty="0" smtClean="0"/>
              <a:t>      35.45 </a:t>
            </a:r>
            <a:r>
              <a:rPr lang="en-US" dirty="0"/>
              <a:t>g </a:t>
            </a:r>
            <a:r>
              <a:rPr lang="en-US" dirty="0" err="1"/>
              <a:t>Cl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36.12 </a:t>
            </a:r>
            <a:r>
              <a:rPr lang="en-US" dirty="0"/>
              <a:t>g Ca x </a:t>
            </a:r>
            <a:r>
              <a:rPr lang="en-US" u="sng" dirty="0"/>
              <a:t>1 mol Ca</a:t>
            </a: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dirty="0" smtClean="0"/>
              <a:t>0.90 </a:t>
            </a:r>
            <a:r>
              <a:rPr lang="en-US" dirty="0"/>
              <a:t>mol Ca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</a:t>
            </a:r>
            <a:r>
              <a:rPr lang="en-US" dirty="0" smtClean="0"/>
              <a:t>40.08 </a:t>
            </a:r>
            <a:r>
              <a:rPr lang="en-US" dirty="0"/>
              <a:t>g Ca</a:t>
            </a:r>
            <a:endParaRPr lang="en-US" u="sng" dirty="0"/>
          </a:p>
        </p:txBody>
      </p:sp>
      <p:sp>
        <p:nvSpPr>
          <p:cNvPr id="4" name="Left Bracket 3"/>
          <p:cNvSpPr/>
          <p:nvPr/>
        </p:nvSpPr>
        <p:spPr>
          <a:xfrm>
            <a:off x="2590800" y="4343400"/>
            <a:ext cx="152400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2514600" y="2971800"/>
            <a:ext cx="152400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>
            <a:off x="3886200" y="4343400"/>
            <a:ext cx="73152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3733800" y="2895600"/>
            <a:ext cx="73152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3600" dirty="0">
                <a:solidFill>
                  <a:srgbClr val="FF00FF"/>
                </a:solidFill>
              </a:rPr>
              <a:t>2.	Divide each mole by the smallest mole.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Cl</a:t>
            </a:r>
            <a:r>
              <a:rPr lang="en-US" dirty="0"/>
              <a:t> = </a:t>
            </a:r>
            <a:r>
              <a:rPr lang="en-US" u="sng" dirty="0" smtClean="0"/>
              <a:t>1.80</a:t>
            </a:r>
            <a:r>
              <a:rPr lang="en-US" u="sng" dirty="0" smtClean="0"/>
              <a:t> </a:t>
            </a:r>
            <a:r>
              <a:rPr lang="en-US" u="sng" dirty="0"/>
              <a:t>mol </a:t>
            </a:r>
            <a:r>
              <a:rPr lang="en-US" u="sng" dirty="0" err="1"/>
              <a:t>Cl</a:t>
            </a:r>
            <a:r>
              <a:rPr lang="en-US" dirty="0"/>
              <a:t> = 2.00 mol </a:t>
            </a:r>
            <a:r>
              <a:rPr lang="en-US" dirty="0" err="1"/>
              <a:t>Cl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    </a:t>
            </a:r>
            <a:r>
              <a:rPr lang="en-US" dirty="0" smtClean="0"/>
              <a:t>0.90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Ca = </a:t>
            </a:r>
            <a:r>
              <a:rPr lang="en-US" u="sng" dirty="0" smtClean="0"/>
              <a:t>0.90 </a:t>
            </a:r>
            <a:r>
              <a:rPr lang="en-US" u="sng" dirty="0"/>
              <a:t>mol Ca</a:t>
            </a:r>
            <a:r>
              <a:rPr lang="en-US" dirty="0"/>
              <a:t> = 1.00 mol Ca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 </a:t>
            </a:r>
            <a:r>
              <a:rPr lang="en-US" dirty="0" smtClean="0"/>
              <a:t>0.90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Ratio – 1 Ca: 2 </a:t>
            </a:r>
            <a:r>
              <a:rPr lang="en-US" dirty="0" err="1"/>
              <a:t>Cl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Empirical Formula = CaCl</a:t>
            </a:r>
            <a:r>
              <a:rPr lang="en-US" baseline="-25000" dirty="0"/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A compound weighing 298.12 g consists of 72.2% magnesium and 27.8% nitrogen by mass. What is the empirical formula?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375025" y="2201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743200" y="2590800"/>
            <a:ext cx="35814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/>
              <a:t>Hint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“Percent to mass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Mass to mole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Divide by small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Multiply </a:t>
            </a:r>
            <a:r>
              <a:rPr lang="en-US" sz="3200" dirty="0" smtClean="0"/>
              <a:t>‘til whole</a:t>
            </a:r>
            <a:r>
              <a:rPr lang="en-US" sz="3200" dirty="0"/>
              <a:t>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481</TotalTime>
  <Words>332</Words>
  <Application>Microsoft Macintosh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 *Get a periodic table, calculator, and your composition book! Bell Ringer 10/29</vt:lpstr>
      <vt:lpstr>% Composition, Empirical Formulas, and Molecular Formulas</vt:lpstr>
      <vt:lpstr>What is % composition?</vt:lpstr>
      <vt:lpstr>How is it calculated?</vt:lpstr>
      <vt:lpstr>What is Empirical Formula?</vt:lpstr>
      <vt:lpstr>How is it calculated?</vt:lpstr>
      <vt:lpstr>Determine the empirical formula for a compound containing 63.88% Cl and 36.12% Ca.</vt:lpstr>
      <vt:lpstr>                                </vt:lpstr>
      <vt:lpstr>A compound weighing 298.12 g consists of 72.2% magnesium and 27.8% nitrogen by mass. What is the empirical formula? </vt:lpstr>
      <vt:lpstr>A compound weighing 298.12 g consists of 72.2% magnesium and 27.8% nitrogen by mass. What is the empirical formula? </vt:lpstr>
      <vt:lpstr>What is a Molecular Formula?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% Composition, Empirical Formulas, and Molecular Formulas</dc:title>
  <dc:creator>Jill Renee Marron</dc:creator>
  <cp:lastModifiedBy>Durham Public Schools</cp:lastModifiedBy>
  <cp:revision>19</cp:revision>
  <dcterms:created xsi:type="dcterms:W3CDTF">2012-10-29T11:54:13Z</dcterms:created>
  <dcterms:modified xsi:type="dcterms:W3CDTF">2016-02-16T17:00:19Z</dcterms:modified>
</cp:coreProperties>
</file>