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6818D1-53CB-3641-8DFD-81B8F81BA95C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C2DC41-15D2-C048-B5E1-0C8C7C53A0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.org/wgbh/nova/origins/essentia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pbs.org/wgbh/nova/origins/life.html" TargetMode="Externa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5NiZL0ZWJ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Path to Life as We Know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Evolution and Biodiversity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7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 to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Eggs/shells</a:t>
            </a:r>
          </a:p>
          <a:p>
            <a:pPr lvl="1"/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Internal fertilization</a:t>
            </a:r>
          </a:p>
          <a:p>
            <a:pPr lvl="1"/>
            <a:r>
              <a:rPr lang="en-US" dirty="0" smtClean="0"/>
              <a:t>Thick, scaly skin </a:t>
            </a:r>
            <a:endParaRPr lang="en-US" dirty="0"/>
          </a:p>
        </p:txBody>
      </p:sp>
      <p:pic>
        <p:nvPicPr>
          <p:cNvPr id="4" name="Picture 3" descr="reptil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615" y="2969846"/>
            <a:ext cx="4213846" cy="315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1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Earth: 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Goldilocks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Planet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Temperature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Distance from Sun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Geothermal energy from core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Temperature fluctuated only 10-20</a:t>
            </a:r>
            <a:r>
              <a:rPr lang="en-US" sz="2000" baseline="30000" dirty="0"/>
              <a:t>o</a:t>
            </a:r>
            <a:r>
              <a:rPr lang="en-US" sz="2000" dirty="0"/>
              <a:t>C over 3.7 billion years despite 30-40% increase in solar output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hlinkClick r:id="rId2"/>
              </a:rPr>
              <a:t>Water</a:t>
            </a:r>
            <a:r>
              <a:rPr lang="en-US" sz="2400" dirty="0"/>
              <a:t> exists in 3 phases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Right size (=gravitational mass to keep atmosphere)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Resilient and adaptive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species here today represents a long chain of evolution and each plays a role in its respective ecosystem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1902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Primordial Soup = Life began in a pond/ocean (water environment)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Chemicals in the atmosphere combined with chemicals in the water (along with an energy source) to produce amino acids</a:t>
            </a:r>
          </a:p>
          <a:p>
            <a:pPr lvl="1"/>
            <a:r>
              <a:rPr lang="en-US" dirty="0" smtClean="0"/>
              <a:t>Amino acids combined to make proteins</a:t>
            </a:r>
          </a:p>
          <a:p>
            <a:pPr lvl="1"/>
            <a:r>
              <a:rPr lang="en-US" dirty="0" smtClean="0"/>
              <a:t>Proteins led to the rise of organisms (unicellular)</a:t>
            </a:r>
          </a:p>
          <a:p>
            <a:pPr lvl="1"/>
            <a:r>
              <a:rPr lang="en-US" dirty="0" err="1" smtClean="0"/>
              <a:t>Oparin</a:t>
            </a:r>
            <a:r>
              <a:rPr lang="en-US" dirty="0" smtClean="0"/>
              <a:t> and Haldane (suggested)</a:t>
            </a:r>
          </a:p>
          <a:p>
            <a:pPr lvl="1"/>
            <a:r>
              <a:rPr lang="en-US" dirty="0" smtClean="0"/>
              <a:t>Miller and Urey (experiment)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8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Origins of Life on Earth</a:t>
            </a:r>
            <a:br>
              <a:rPr lang="en-US"/>
            </a:br>
            <a:r>
              <a:rPr lang="en-US"/>
              <a:t>4.7-4.8 Billion Year History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Evidence from chemical analysis and measurements of radioactive elements in primitive rocks and fossils.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Life developed over two main phases: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Chemical evolution (took about 1 billion years)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Organic molecules, proteins, polymers, and chemical reactions to form first </a:t>
            </a:r>
            <a:r>
              <a:rPr lang="ja-JP" altLang="en-US" sz="2100" dirty="0">
                <a:latin typeface="Arial"/>
              </a:rPr>
              <a:t>“</a:t>
            </a:r>
            <a:r>
              <a:rPr lang="en-US" sz="2100" dirty="0" err="1"/>
              <a:t>protocells</a:t>
            </a:r>
            <a:r>
              <a:rPr lang="ja-JP" altLang="en-US" sz="2100" dirty="0">
                <a:latin typeface="Arial"/>
              </a:rPr>
              <a:t>”</a:t>
            </a: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300" dirty="0"/>
              <a:t>Biological evolution (3.7 billion years)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From single celled prokaryotic bacteria to eukaryotic creatures to eukaryotic multicellular organisms (diversification of species</a:t>
            </a:r>
            <a:r>
              <a:rPr lang="en-US" sz="21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100" dirty="0" err="1" smtClean="0"/>
              <a:t>Endosymbiotic</a:t>
            </a:r>
            <a:r>
              <a:rPr lang="en-US" sz="2100" dirty="0" smtClean="0"/>
              <a:t> theory: eukaryotic cells arose from living communities formed by prokaryotic organisms (organelles are similar)</a:t>
            </a:r>
            <a:endParaRPr lang="en-US" sz="2100" dirty="0"/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44840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 of Evolution of Life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772170" y="791153"/>
            <a:ext cx="7618413" cy="5694362"/>
            <a:chOff x="40" y="-24"/>
            <a:chExt cx="5720" cy="4480"/>
          </a:xfrm>
        </p:grpSpPr>
        <p:pic>
          <p:nvPicPr>
            <p:cNvPr id="1946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602"/>
              <a:ext cx="1031" cy="1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3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" y="2740"/>
              <a:ext cx="1031" cy="1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4" name="Picture 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3" y="2740"/>
              <a:ext cx="1031" cy="1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5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" y="602"/>
              <a:ext cx="1031" cy="1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6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2" y="602"/>
              <a:ext cx="1031" cy="1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7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602"/>
              <a:ext cx="1031" cy="1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8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740"/>
              <a:ext cx="1031" cy="1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40" y="710"/>
              <a:ext cx="1044" cy="1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Formation</a:t>
              </a:r>
            </a:p>
            <a:p>
              <a:pPr algn="ctr"/>
              <a:r>
                <a:rPr lang="en-US"/>
                <a:t>of the</a:t>
              </a:r>
            </a:p>
            <a:p>
              <a:pPr algn="ctr"/>
              <a:r>
                <a:rPr lang="en-US"/>
                <a:t> earth’s</a:t>
              </a:r>
            </a:p>
            <a:p>
              <a:pPr algn="ctr"/>
              <a:r>
                <a:rPr lang="en-US"/>
                <a:t>early</a:t>
              </a:r>
            </a:p>
            <a:p>
              <a:pPr algn="ctr"/>
              <a:r>
                <a:rPr lang="en-US"/>
                <a:t>crust and</a:t>
              </a:r>
            </a:p>
            <a:p>
              <a:pPr algn="ctr"/>
              <a:r>
                <a:rPr lang="en-US"/>
                <a:t>atmosphere</a:t>
              </a: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530" y="710"/>
              <a:ext cx="911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Small </a:t>
              </a:r>
            </a:p>
            <a:p>
              <a:pPr algn="ctr"/>
              <a:r>
                <a:rPr lang="en-US"/>
                <a:t>organic </a:t>
              </a:r>
            </a:p>
            <a:p>
              <a:pPr algn="ctr"/>
              <a:r>
                <a:rPr lang="en-US"/>
                <a:t>molecules</a:t>
              </a:r>
            </a:p>
            <a:p>
              <a:pPr algn="ctr"/>
              <a:r>
                <a:rPr lang="en-US"/>
                <a:t>form in</a:t>
              </a:r>
            </a:p>
            <a:p>
              <a:pPr algn="ctr"/>
              <a:r>
                <a:rPr lang="en-US"/>
                <a:t>the seas</a:t>
              </a: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780" y="710"/>
              <a:ext cx="1178" cy="1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Large </a:t>
              </a:r>
            </a:p>
            <a:p>
              <a:pPr algn="ctr"/>
              <a:r>
                <a:rPr lang="en-US"/>
                <a:t>organic</a:t>
              </a:r>
            </a:p>
            <a:p>
              <a:pPr algn="ctr"/>
              <a:r>
                <a:rPr lang="en-US"/>
                <a:t>molecules</a:t>
              </a:r>
            </a:p>
            <a:p>
              <a:pPr algn="ctr"/>
              <a:r>
                <a:rPr lang="en-US"/>
                <a:t>(biopolymers)</a:t>
              </a:r>
            </a:p>
            <a:p>
              <a:pPr algn="ctr"/>
              <a:r>
                <a:rPr lang="en-US"/>
                <a:t> form in</a:t>
              </a:r>
            </a:p>
            <a:p>
              <a:pPr algn="ctr"/>
              <a:r>
                <a:rPr lang="en-US"/>
                <a:t>the seas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4324" y="710"/>
              <a:ext cx="872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 </a:t>
              </a:r>
            </a:p>
            <a:p>
              <a:pPr algn="ctr"/>
              <a:r>
                <a:rPr lang="en-US"/>
                <a:t>protocells</a:t>
              </a:r>
            </a:p>
            <a:p>
              <a:pPr algn="ctr"/>
              <a:r>
                <a:rPr lang="en-US"/>
                <a:t>form in</a:t>
              </a:r>
            </a:p>
            <a:p>
              <a:pPr algn="ctr"/>
              <a:r>
                <a:rPr lang="en-US"/>
                <a:t>the seas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675" y="2871"/>
              <a:ext cx="1035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Single-cell</a:t>
              </a:r>
            </a:p>
            <a:p>
              <a:pPr algn="ctr"/>
              <a:r>
                <a:rPr lang="en-US"/>
                <a:t>prokaryotes</a:t>
              </a:r>
            </a:p>
            <a:p>
              <a:pPr algn="ctr"/>
              <a:r>
                <a:rPr lang="en-US"/>
                <a:t>form in</a:t>
              </a:r>
            </a:p>
            <a:p>
              <a:pPr algn="ctr"/>
              <a:r>
                <a:rPr lang="en-US"/>
                <a:t>the seas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127" y="2871"/>
              <a:ext cx="977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Single-cell</a:t>
              </a:r>
            </a:p>
            <a:p>
              <a:pPr algn="ctr"/>
              <a:r>
                <a:rPr lang="en-US"/>
                <a:t>eukaryotes</a:t>
              </a:r>
            </a:p>
            <a:p>
              <a:pPr algn="ctr"/>
              <a:r>
                <a:rPr lang="en-US"/>
                <a:t>form in</a:t>
              </a:r>
            </a:p>
            <a:p>
              <a:pPr algn="ctr"/>
              <a:r>
                <a:rPr lang="en-US"/>
                <a:t>the seas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526" y="2871"/>
              <a:ext cx="1044" cy="1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Variety of</a:t>
              </a:r>
            </a:p>
            <a:p>
              <a:pPr algn="ctr"/>
              <a:r>
                <a:rPr lang="en-US"/>
                <a:t>multicellular</a:t>
              </a:r>
            </a:p>
            <a:p>
              <a:pPr algn="ctr"/>
              <a:r>
                <a:rPr lang="en-US"/>
                <a:t>organisms</a:t>
              </a:r>
            </a:p>
            <a:p>
              <a:pPr algn="ctr"/>
              <a:r>
                <a:rPr lang="en-US"/>
                <a:t>form, first</a:t>
              </a:r>
            </a:p>
            <a:p>
              <a:pPr algn="ctr"/>
              <a:r>
                <a:rPr lang="en-US"/>
                <a:t>in the seas</a:t>
              </a:r>
            </a:p>
            <a:p>
              <a:pPr algn="ctr"/>
              <a:r>
                <a:rPr lang="en-US"/>
                <a:t> and later</a:t>
              </a:r>
            </a:p>
            <a:p>
              <a:pPr algn="ctr"/>
              <a:r>
                <a:rPr lang="en-US"/>
                <a:t>on land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1839" y="-24"/>
              <a:ext cx="1730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Chemical Evolution</a:t>
              </a:r>
            </a:p>
            <a:p>
              <a:pPr algn="ctr"/>
              <a:r>
                <a:rPr lang="en-US"/>
                <a:t>(1 billion years)</a:t>
              </a:r>
              <a:endParaRPr lang="en-US" b="1"/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1842" y="2103"/>
              <a:ext cx="1788" cy="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Biological Evolution</a:t>
              </a:r>
            </a:p>
            <a:p>
              <a:pPr algn="ctr"/>
              <a:r>
                <a:rPr lang="en-US"/>
                <a:t>(3.7 billion years)</a:t>
              </a:r>
              <a:endParaRPr lang="en-US" b="1"/>
            </a:p>
          </p:txBody>
        </p:sp>
        <p:grpSp>
          <p:nvGrpSpPr>
            <p:cNvPr id="19478" name="Group 22"/>
            <p:cNvGrpSpPr>
              <a:grpSpLocks/>
            </p:cNvGrpSpPr>
            <p:nvPr/>
          </p:nvGrpSpPr>
          <p:grpSpPr bwMode="auto">
            <a:xfrm>
              <a:off x="224" y="352"/>
              <a:ext cx="5120" cy="176"/>
              <a:chOff x="224" y="352"/>
              <a:chExt cx="5120" cy="176"/>
            </a:xfrm>
          </p:grpSpPr>
          <p:sp>
            <p:nvSpPr>
              <p:cNvPr id="19479" name="AutoShape 23"/>
              <p:cNvSpPr>
                <a:spLocks/>
              </p:cNvSpPr>
              <p:nvPr/>
            </p:nvSpPr>
            <p:spPr bwMode="auto">
              <a:xfrm rot="5400000">
                <a:off x="2740" y="-2075"/>
                <a:ext cx="87" cy="5120"/>
              </a:xfrm>
              <a:prstGeom prst="leftBracket">
                <a:avLst>
                  <a:gd name="adj" fmla="val 83917"/>
                </a:avLst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2736" y="352"/>
                <a:ext cx="0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1" name="Group 25"/>
            <p:cNvGrpSpPr>
              <a:grpSpLocks/>
            </p:cNvGrpSpPr>
            <p:nvPr/>
          </p:nvGrpSpPr>
          <p:grpSpPr bwMode="auto">
            <a:xfrm>
              <a:off x="848" y="2488"/>
              <a:ext cx="3760" cy="176"/>
              <a:chOff x="848" y="2488"/>
              <a:chExt cx="3760" cy="176"/>
            </a:xfrm>
          </p:grpSpPr>
          <p:sp>
            <p:nvSpPr>
              <p:cNvPr id="19482" name="AutoShape 26"/>
              <p:cNvSpPr>
                <a:spLocks/>
              </p:cNvSpPr>
              <p:nvPr/>
            </p:nvSpPr>
            <p:spPr bwMode="auto">
              <a:xfrm rot="5400000">
                <a:off x="2680" y="737"/>
                <a:ext cx="95" cy="3760"/>
              </a:xfrm>
              <a:prstGeom prst="leftBracket">
                <a:avLst>
                  <a:gd name="adj" fmla="val 139992"/>
                </a:avLst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Line 27"/>
              <p:cNvSpPr>
                <a:spLocks noChangeShapeType="1"/>
              </p:cNvSpPr>
              <p:nvPr/>
            </p:nvSpPr>
            <p:spPr bwMode="auto">
              <a:xfrm>
                <a:off x="2664" y="2488"/>
                <a:ext cx="0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4" name="AutoShape 28"/>
            <p:cNvSpPr>
              <a:spLocks noChangeArrowheads="1"/>
            </p:cNvSpPr>
            <p:nvPr/>
          </p:nvSpPr>
          <p:spPr bwMode="auto">
            <a:xfrm>
              <a:off x="3136" y="319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AutoShape 29"/>
            <p:cNvSpPr>
              <a:spLocks noChangeArrowheads="1"/>
            </p:cNvSpPr>
            <p:nvPr/>
          </p:nvSpPr>
          <p:spPr bwMode="auto">
            <a:xfrm>
              <a:off x="1712" y="319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AutoShape 30"/>
            <p:cNvSpPr>
              <a:spLocks noChangeArrowheads="1"/>
            </p:cNvSpPr>
            <p:nvPr/>
          </p:nvSpPr>
          <p:spPr bwMode="auto">
            <a:xfrm>
              <a:off x="5288" y="103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AutoShape 31"/>
            <p:cNvSpPr>
              <a:spLocks noChangeArrowheads="1"/>
            </p:cNvSpPr>
            <p:nvPr/>
          </p:nvSpPr>
          <p:spPr bwMode="auto">
            <a:xfrm>
              <a:off x="3880" y="103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AutoShape 32"/>
            <p:cNvSpPr>
              <a:spLocks noChangeArrowheads="1"/>
            </p:cNvSpPr>
            <p:nvPr/>
          </p:nvSpPr>
          <p:spPr bwMode="auto">
            <a:xfrm>
              <a:off x="2464" y="103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AutoShape 33"/>
            <p:cNvSpPr>
              <a:spLocks noChangeArrowheads="1"/>
            </p:cNvSpPr>
            <p:nvPr/>
          </p:nvSpPr>
          <p:spPr bwMode="auto">
            <a:xfrm>
              <a:off x="1072" y="1032"/>
              <a:ext cx="424" cy="544"/>
            </a:xfrm>
            <a:prstGeom prst="rightArrow">
              <a:avLst>
                <a:gd name="adj1" fmla="val 44120"/>
                <a:gd name="adj2" fmla="val 47644"/>
              </a:avLst>
            </a:prstGeom>
            <a:solidFill>
              <a:srgbClr val="FF6600"/>
            </a:solidFill>
            <a:ln w="254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4752" y="3944"/>
              <a:ext cx="1008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3316302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620000" cy="1143000"/>
          </a:xfrm>
        </p:spPr>
        <p:txBody>
          <a:bodyPr/>
          <a:lstStyle/>
          <a:p>
            <a:r>
              <a:rPr lang="en-US">
                <a:hlinkClick r:id="rId2"/>
              </a:rPr>
              <a:t>Biological Evolution</a:t>
            </a:r>
            <a:endParaRPr lang="en-US"/>
          </a:p>
        </p:txBody>
      </p:sp>
      <p:grpSp>
        <p:nvGrpSpPr>
          <p:cNvPr id="21525" name="Group 1045"/>
          <p:cNvGrpSpPr>
            <a:grpSpLocks/>
          </p:cNvGrpSpPr>
          <p:nvPr/>
        </p:nvGrpSpPr>
        <p:grpSpPr bwMode="auto">
          <a:xfrm>
            <a:off x="609600" y="1096958"/>
            <a:ext cx="8077200" cy="5248063"/>
            <a:chOff x="112" y="0"/>
            <a:chExt cx="5648" cy="4320"/>
          </a:xfrm>
        </p:grpSpPr>
        <p:sp>
          <p:nvSpPr>
            <p:cNvPr id="21526" name="Text Box 1046"/>
            <p:cNvSpPr txBox="1">
              <a:spLocks noChangeArrowheads="1"/>
            </p:cNvSpPr>
            <p:nvPr/>
          </p:nvSpPr>
          <p:spPr bwMode="auto">
            <a:xfrm>
              <a:off x="4752" y="3944"/>
              <a:ext cx="1008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sz="1200" b="1"/>
            </a:p>
          </p:txBody>
        </p:sp>
        <p:pic>
          <p:nvPicPr>
            <p:cNvPr id="21527" name="Picture 10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" y="0"/>
              <a:ext cx="356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28" name="Text Box 1048"/>
            <p:cNvSpPr txBox="1">
              <a:spLocks noChangeArrowheads="1"/>
            </p:cNvSpPr>
            <p:nvPr/>
          </p:nvSpPr>
          <p:spPr bwMode="auto">
            <a:xfrm>
              <a:off x="2001" y="3469"/>
              <a:ext cx="588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Fossils present but rare</a:t>
              </a:r>
            </a:p>
          </p:txBody>
        </p:sp>
        <p:sp>
          <p:nvSpPr>
            <p:cNvPr id="21529" name="Text Box 1049"/>
            <p:cNvSpPr txBox="1">
              <a:spLocks noChangeArrowheads="1"/>
            </p:cNvSpPr>
            <p:nvPr/>
          </p:nvSpPr>
          <p:spPr bwMode="auto">
            <a:xfrm>
              <a:off x="2977" y="3549"/>
              <a:ext cx="972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Evolution and expansion of life</a:t>
              </a:r>
            </a:p>
          </p:txBody>
        </p:sp>
        <p:sp>
          <p:nvSpPr>
            <p:cNvPr id="21530" name="Text Box 1050"/>
            <p:cNvSpPr txBox="1">
              <a:spLocks noChangeArrowheads="1"/>
            </p:cNvSpPr>
            <p:nvPr/>
          </p:nvSpPr>
          <p:spPr bwMode="auto">
            <a:xfrm>
              <a:off x="1497" y="2805"/>
              <a:ext cx="70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Fossils become abundant</a:t>
              </a:r>
            </a:p>
          </p:txBody>
        </p:sp>
        <p:sp>
          <p:nvSpPr>
            <p:cNvPr id="21531" name="Text Box 1051"/>
            <p:cNvSpPr txBox="1">
              <a:spLocks noChangeArrowheads="1"/>
            </p:cNvSpPr>
            <p:nvPr/>
          </p:nvSpPr>
          <p:spPr bwMode="auto">
            <a:xfrm>
              <a:off x="1539" y="2333"/>
              <a:ext cx="57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Plants invade the land</a:t>
              </a:r>
            </a:p>
          </p:txBody>
        </p:sp>
        <p:sp>
          <p:nvSpPr>
            <p:cNvPr id="21532" name="Text Box 1052"/>
            <p:cNvSpPr txBox="1">
              <a:spLocks noChangeArrowheads="1"/>
            </p:cNvSpPr>
            <p:nvPr/>
          </p:nvSpPr>
          <p:spPr bwMode="auto">
            <a:xfrm>
              <a:off x="2126" y="1749"/>
              <a:ext cx="608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Age of reptiles</a:t>
              </a:r>
            </a:p>
          </p:txBody>
        </p:sp>
        <p:sp>
          <p:nvSpPr>
            <p:cNvPr id="21533" name="Text Box 1053"/>
            <p:cNvSpPr txBox="1">
              <a:spLocks noChangeArrowheads="1"/>
            </p:cNvSpPr>
            <p:nvPr/>
          </p:nvSpPr>
          <p:spPr bwMode="auto">
            <a:xfrm>
              <a:off x="2526" y="1581"/>
              <a:ext cx="723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Age of mammals</a:t>
              </a:r>
            </a:p>
          </p:txBody>
        </p:sp>
        <p:sp>
          <p:nvSpPr>
            <p:cNvPr id="21534" name="Text Box 1054"/>
            <p:cNvSpPr txBox="1">
              <a:spLocks noChangeArrowheads="1"/>
            </p:cNvSpPr>
            <p:nvPr/>
          </p:nvSpPr>
          <p:spPr bwMode="auto">
            <a:xfrm>
              <a:off x="1590" y="1933"/>
              <a:ext cx="876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/>
                <a:t>Insects and amphibians invade the land</a:t>
              </a:r>
            </a:p>
          </p:txBody>
        </p:sp>
        <p:sp>
          <p:nvSpPr>
            <p:cNvPr id="21535" name="Text Box 1055"/>
            <p:cNvSpPr txBox="1">
              <a:spLocks noChangeArrowheads="1"/>
            </p:cNvSpPr>
            <p:nvPr/>
          </p:nvSpPr>
          <p:spPr bwMode="auto">
            <a:xfrm>
              <a:off x="3382" y="1181"/>
              <a:ext cx="223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/>
                <a:t>Modern humans </a:t>
              </a:r>
              <a:r>
                <a:rPr lang="en-US" sz="1200" b="1" i="1"/>
                <a:t>(Homo sapiens)</a:t>
              </a:r>
              <a:r>
                <a:rPr lang="en-US" sz="1200" b="1"/>
                <a:t> appear about 2 seconds before midnight</a:t>
              </a:r>
            </a:p>
          </p:txBody>
        </p:sp>
        <p:sp>
          <p:nvSpPr>
            <p:cNvPr id="21536" name="Text Box 1056"/>
            <p:cNvSpPr txBox="1">
              <a:spLocks noChangeArrowheads="1"/>
            </p:cNvSpPr>
            <p:nvPr/>
          </p:nvSpPr>
          <p:spPr bwMode="auto">
            <a:xfrm>
              <a:off x="3382" y="1585"/>
              <a:ext cx="1973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/>
                <a:t>Recorded human history begins 1/4 second before midnight</a:t>
              </a:r>
            </a:p>
          </p:txBody>
        </p:sp>
        <p:sp>
          <p:nvSpPr>
            <p:cNvPr id="21537" name="Text Box 1057"/>
            <p:cNvSpPr txBox="1">
              <a:spLocks noChangeArrowheads="1"/>
            </p:cNvSpPr>
            <p:nvPr/>
          </p:nvSpPr>
          <p:spPr bwMode="auto">
            <a:xfrm>
              <a:off x="3382" y="1973"/>
              <a:ext cx="199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Origin of life (3.6–3.8 billion years ago)</a:t>
              </a:r>
            </a:p>
          </p:txBody>
        </p:sp>
        <p:sp>
          <p:nvSpPr>
            <p:cNvPr id="21538" name="Line 1058"/>
            <p:cNvSpPr>
              <a:spLocks noChangeShapeType="1"/>
            </p:cNvSpPr>
            <p:nvPr/>
          </p:nvSpPr>
          <p:spPr bwMode="auto">
            <a:xfrm flipH="1">
              <a:off x="2776" y="2072"/>
              <a:ext cx="608" cy="1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1059"/>
            <p:cNvSpPr>
              <a:spLocks noChangeShapeType="1"/>
            </p:cNvSpPr>
            <p:nvPr/>
          </p:nvSpPr>
          <p:spPr bwMode="auto">
            <a:xfrm flipH="1" flipV="1">
              <a:off x="2800" y="1440"/>
              <a:ext cx="584" cy="2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1060"/>
            <p:cNvSpPr>
              <a:spLocks noChangeShapeType="1"/>
            </p:cNvSpPr>
            <p:nvPr/>
          </p:nvSpPr>
          <p:spPr bwMode="auto">
            <a:xfrm flipH="1">
              <a:off x="2800" y="1280"/>
              <a:ext cx="584" cy="1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4625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>
                <a:latin typeface="Adobe Caslon Pro"/>
                <a:cs typeface="Adobe Caslon Pro"/>
              </a:rPr>
              <a:t>Scientists believe that the Earth’s early atmosphere lacked free oxygen. The first living organisms were anaerobic prokaryotes that resembled chemosynthetic bacteria.</a:t>
            </a:r>
          </a:p>
          <a:p>
            <a:pPr marL="0" indent="0">
              <a:buNone/>
            </a:pPr>
            <a:endParaRPr lang="en-US" baseline="30000" dirty="0">
              <a:latin typeface="Adobe Caslon Pro"/>
              <a:cs typeface="Adobe Caslon Pro"/>
            </a:endParaRPr>
          </a:p>
          <a:p>
            <a:r>
              <a:rPr lang="en-US" baseline="30000" dirty="0">
                <a:latin typeface="Adobe Caslon Pro"/>
                <a:cs typeface="Adobe Caslon Pro"/>
              </a:rPr>
              <a:t>Anaerobic prokaryotes gave rise to photosynthetic prokaryotes (cyanobacteria).</a:t>
            </a:r>
          </a:p>
          <a:p>
            <a:endParaRPr lang="en-US" baseline="30000" dirty="0">
              <a:latin typeface="Adobe Caslon Pro"/>
              <a:cs typeface="Adobe Caslon Pro"/>
            </a:endParaRPr>
          </a:p>
          <a:p>
            <a:r>
              <a:rPr lang="en-US" baseline="30000" dirty="0">
                <a:latin typeface="Adobe Caslon Pro"/>
                <a:cs typeface="Adobe Caslon Pro"/>
              </a:rPr>
              <a:t>Photosynthetic prokaryotes gave rise to unicellular eukaryotes</a:t>
            </a:r>
          </a:p>
          <a:p>
            <a:r>
              <a:rPr lang="en-US" dirty="0">
                <a:latin typeface="Adobe Caslon Pro"/>
                <a:cs typeface="Adobe Caslon Pro"/>
              </a:rPr>
              <a:t>Unicellular eukaryotes gave rise to multicellular eukaryotes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083539"/>
            <a:ext cx="7944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4842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https://www.youtube.com/watch?v=z5NiZL0ZWJM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7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 to Life on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Development of spores</a:t>
            </a:r>
          </a:p>
          <a:p>
            <a:pPr lvl="1"/>
            <a:r>
              <a:rPr lang="en-US" dirty="0" smtClean="0"/>
              <a:t>Waxy cuticle</a:t>
            </a:r>
          </a:p>
          <a:p>
            <a:pPr lvl="1"/>
            <a:r>
              <a:rPr lang="en-US" dirty="0" smtClean="0"/>
              <a:t>Development of vascular system (xylem, phloem)</a:t>
            </a:r>
          </a:p>
          <a:p>
            <a:pPr lvl="1"/>
            <a:r>
              <a:rPr lang="en-US" dirty="0" smtClean="0"/>
              <a:t>Stomata</a:t>
            </a:r>
          </a:p>
          <a:p>
            <a:pPr lvl="1"/>
            <a:r>
              <a:rPr lang="en-US" dirty="0" smtClean="0"/>
              <a:t>Support cells/rigid structure</a:t>
            </a:r>
          </a:p>
          <a:p>
            <a:pPr lvl="1"/>
            <a:r>
              <a:rPr lang="en-US" dirty="0" smtClean="0"/>
              <a:t>Vacuoles!!!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lant-p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768" y="4223727"/>
            <a:ext cx="3262923" cy="232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55</TotalTime>
  <Words>447</Words>
  <Application>Microsoft Macintosh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The Path to Life as We Know It</vt:lpstr>
      <vt:lpstr>Earth:  The “Goldilocks” Planet</vt:lpstr>
      <vt:lpstr>Early Earth</vt:lpstr>
      <vt:lpstr>Origins of Life on Earth 4.7-4.8 Billion Year History</vt:lpstr>
      <vt:lpstr>Summary of Evolution of Life</vt:lpstr>
      <vt:lpstr>Biological Evolution</vt:lpstr>
      <vt:lpstr>Path to Life</vt:lpstr>
      <vt:lpstr>Path to Land</vt:lpstr>
      <vt:lpstr>Adaptations to Life on Land</vt:lpstr>
      <vt:lpstr>Adaptations to Land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Path to Life as We Know It</dc:title>
  <dc:creator>Durham Public Schools</dc:creator>
  <cp:lastModifiedBy>Durham Public Schools</cp:lastModifiedBy>
  <cp:revision>4</cp:revision>
  <dcterms:created xsi:type="dcterms:W3CDTF">2015-04-22T14:04:08Z</dcterms:created>
  <dcterms:modified xsi:type="dcterms:W3CDTF">2015-04-22T15:00:00Z</dcterms:modified>
</cp:coreProperties>
</file>