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EB0682-2033-4686-B65E-A162D5B99278}" type="datetimeFigureOut">
              <a:rPr lang="en-US" smtClean="0"/>
              <a:pPr/>
              <a:t>3/4/15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F1860F-A161-4A8A-B463-0CD092C572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195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7946CCA-23AE-46BE-9CB0-E32CD596310C}" type="datetimeFigureOut">
              <a:rPr lang="en-US" smtClean="0"/>
              <a:pPr/>
              <a:t>3/4/15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8204EB4-27D2-4159-A806-11157BD7E8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46CCA-23AE-46BE-9CB0-E32CD596310C}" type="datetimeFigureOut">
              <a:rPr lang="en-US" smtClean="0"/>
              <a:pPr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204EB4-27D2-4159-A806-11157BD7E8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7946CCA-23AE-46BE-9CB0-E32CD596310C}" type="datetimeFigureOut">
              <a:rPr lang="en-US" smtClean="0"/>
              <a:pPr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8204EB4-27D2-4159-A806-11157BD7E8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46CCA-23AE-46BE-9CB0-E32CD596310C}" type="datetimeFigureOut">
              <a:rPr lang="en-US" smtClean="0"/>
              <a:pPr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204EB4-27D2-4159-A806-11157BD7E8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7946CCA-23AE-46BE-9CB0-E32CD596310C}" type="datetimeFigureOut">
              <a:rPr lang="en-US" smtClean="0"/>
              <a:pPr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8204EB4-27D2-4159-A806-11157BD7E8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46CCA-23AE-46BE-9CB0-E32CD596310C}" type="datetimeFigureOut">
              <a:rPr lang="en-US" smtClean="0"/>
              <a:pPr/>
              <a:t>3/4/15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204EB4-27D2-4159-A806-11157BD7E8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46CCA-23AE-46BE-9CB0-E32CD596310C}" type="datetimeFigureOut">
              <a:rPr lang="en-US" smtClean="0"/>
              <a:pPr/>
              <a:t>3/4/15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204EB4-27D2-4159-A806-11157BD7E8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46CCA-23AE-46BE-9CB0-E32CD596310C}" type="datetimeFigureOut">
              <a:rPr lang="en-US" smtClean="0"/>
              <a:pPr/>
              <a:t>3/4/15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204EB4-27D2-4159-A806-11157BD7E8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7946CCA-23AE-46BE-9CB0-E32CD596310C}" type="datetimeFigureOut">
              <a:rPr lang="en-US" smtClean="0"/>
              <a:pPr/>
              <a:t>3/4/15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204EB4-27D2-4159-A806-11157BD7E8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46CCA-23AE-46BE-9CB0-E32CD596310C}" type="datetimeFigureOut">
              <a:rPr lang="en-US" smtClean="0"/>
              <a:pPr/>
              <a:t>3/4/15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204EB4-27D2-4159-A806-11157BD7E8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46CCA-23AE-46BE-9CB0-E32CD596310C}" type="datetimeFigureOut">
              <a:rPr lang="en-US" smtClean="0"/>
              <a:pPr/>
              <a:t>3/4/15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204EB4-27D2-4159-A806-11157BD7E8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7946CCA-23AE-46BE-9CB0-E32CD596310C}" type="datetimeFigureOut">
              <a:rPr lang="en-US" smtClean="0"/>
              <a:pPr/>
              <a:t>3/4/15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8204EB4-27D2-4159-A806-11157BD7E8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they formed?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err="1" smtClean="0">
                <a:solidFill>
                  <a:schemeClr val="accent4">
                    <a:lumMod val="75000"/>
                  </a:schemeClr>
                </a:solidFill>
              </a:rPr>
              <a:t>Cations</a:t>
            </a:r>
            <a:r>
              <a:rPr lang="en-US" dirty="0" smtClean="0"/>
              <a:t>: formed when atoms lose electrons, giving the ion a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POSITIVE</a:t>
            </a:r>
            <a:r>
              <a:rPr lang="en-US" dirty="0" smtClean="0"/>
              <a:t> charge</a:t>
            </a:r>
          </a:p>
          <a:p>
            <a:pPr lvl="1"/>
            <a:r>
              <a:rPr lang="en-US" dirty="0" smtClean="0"/>
              <a:t>Usually happens with metals</a:t>
            </a:r>
          </a:p>
          <a:p>
            <a:r>
              <a:rPr lang="en-US" b="1" u="sng" dirty="0" smtClean="0">
                <a:solidFill>
                  <a:schemeClr val="accent5">
                    <a:lumMod val="75000"/>
                  </a:schemeClr>
                </a:solidFill>
              </a:rPr>
              <a:t>Anions</a:t>
            </a:r>
            <a:r>
              <a:rPr lang="en-US" dirty="0" smtClean="0"/>
              <a:t>: formed when atoms gain electrons, giving the ion a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NEGATIVE</a:t>
            </a:r>
            <a:r>
              <a:rPr lang="en-US" dirty="0" smtClean="0"/>
              <a:t> charge</a:t>
            </a:r>
          </a:p>
          <a:p>
            <a:pPr lvl="1"/>
            <a:r>
              <a:rPr lang="en-US" dirty="0" smtClean="0"/>
              <a:t>Usually happens with nonmetals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 algn="ctr"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*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Gaining Is Negative, Losing Is Positive</a:t>
            </a:r>
            <a:endParaRPr lang="en-US" sz="2800" dirty="0">
              <a:solidFill>
                <a:schemeClr val="accent3">
                  <a:lumMod val="50000"/>
                </a:schemeClr>
              </a:solidFill>
            </a:endParaRPr>
          </a:p>
          <a:p>
            <a:pPr lvl="1" algn="ctr">
              <a:buNone/>
            </a:pP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GIN LIP!</a:t>
            </a:r>
            <a:endParaRPr lang="en-US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charge determined?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the number of electrons gained or lost</a:t>
            </a:r>
          </a:p>
          <a:p>
            <a:r>
              <a:rPr lang="en-US" dirty="0" smtClean="0"/>
              <a:t>Charge of an ion is </a:t>
            </a:r>
            <a:r>
              <a:rPr lang="en-US" dirty="0" smtClean="0"/>
              <a:t>also known as the OXIDATION </a:t>
            </a:r>
            <a:r>
              <a:rPr lang="en-US" dirty="0" smtClean="0"/>
              <a:t>NUMBER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20040"/>
            <a:ext cx="6400800" cy="5181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Copy this Chart!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541838"/>
              </p:ext>
            </p:extLst>
          </p:nvPr>
        </p:nvGraphicFramePr>
        <p:xfrm>
          <a:off x="304800" y="914400"/>
          <a:ext cx="7620000" cy="3881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5000"/>
                <a:gridCol w="1905000"/>
                <a:gridCol w="1905000"/>
                <a:gridCol w="1905000"/>
              </a:tblGrid>
              <a:tr h="652425">
                <a:tc>
                  <a:txBody>
                    <a:bodyPr/>
                    <a:lstStyle/>
                    <a:p>
                      <a:r>
                        <a:rPr lang="en-US" sz="1600" b="1" u="sng" dirty="0" smtClean="0"/>
                        <a:t>Group</a:t>
                      </a:r>
                      <a:r>
                        <a:rPr lang="en-US" sz="1600" b="1" u="sng" dirty="0" smtClean="0"/>
                        <a:t>/Family</a:t>
                      </a:r>
                      <a:endParaRPr lang="en-US" sz="1600" b="1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u="sng" dirty="0" smtClean="0"/>
                        <a:t># valence electrons</a:t>
                      </a:r>
                      <a:endParaRPr lang="en-US" sz="1600" b="1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u="sng" dirty="0" smtClean="0"/>
                        <a:t>#</a:t>
                      </a:r>
                      <a:r>
                        <a:rPr lang="en-US" sz="1600" b="1" u="sng" baseline="0" dirty="0" smtClean="0"/>
                        <a:t> gained or lost</a:t>
                      </a:r>
                      <a:endParaRPr lang="en-US" sz="1600" b="1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u="sng" dirty="0" smtClean="0"/>
                        <a:t>Oxidation #/Charge</a:t>
                      </a:r>
                      <a:endParaRPr lang="en-US" sz="1600" b="1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765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1 (Alkali)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Lose 1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1+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765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2 </a:t>
                      </a:r>
                      <a:r>
                        <a:rPr lang="en-US" sz="1600" b="1" smtClean="0"/>
                        <a:t>(Alkaline </a:t>
                      </a:r>
                      <a:r>
                        <a:rPr lang="en-US" sz="1600" b="1" dirty="0" smtClean="0"/>
                        <a:t>Earth)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2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Lose 2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2+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765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13</a:t>
                      </a:r>
                      <a:r>
                        <a:rPr lang="en-US" sz="1600" b="1" baseline="0" dirty="0" smtClean="0"/>
                        <a:t> (Boron)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3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Lose</a:t>
                      </a:r>
                      <a:r>
                        <a:rPr lang="en-US" sz="1600" b="1" baseline="0" dirty="0" smtClean="0"/>
                        <a:t> 3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3+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186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14</a:t>
                      </a:r>
                      <a:r>
                        <a:rPr lang="en-US" sz="1600" b="1" baseline="0" dirty="0" smtClean="0"/>
                        <a:t> (Carbon)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4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Gain/lose</a:t>
                      </a:r>
                      <a:r>
                        <a:rPr lang="en-US" sz="1600" b="1" baseline="0" dirty="0" smtClean="0"/>
                        <a:t> 4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4+/4-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186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15 (Nitrogen)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5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Gain</a:t>
                      </a:r>
                      <a:r>
                        <a:rPr lang="en-US" sz="1600" b="1" baseline="0" dirty="0" smtClean="0"/>
                        <a:t> 3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3-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186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16 (</a:t>
                      </a:r>
                      <a:r>
                        <a:rPr lang="en-US" sz="1600" b="1" dirty="0" err="1" smtClean="0"/>
                        <a:t>Chalcogen</a:t>
                      </a:r>
                      <a:r>
                        <a:rPr lang="en-US" sz="1600" b="1" dirty="0" smtClean="0"/>
                        <a:t>)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6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Gain 2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2-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186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17 (Halogen)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7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Gain 1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1-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186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18 (Noble Gas)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8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N/A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N/A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Ions will bond with other ions that will create neutral charges</a:t>
            </a:r>
          </a:p>
          <a:p>
            <a:pPr lvl="1"/>
            <a:r>
              <a:rPr lang="en-US" dirty="0" smtClean="0"/>
              <a:t>Ex: -1 will pair with +1, -2 with +2, etc.</a:t>
            </a:r>
          </a:p>
          <a:p>
            <a:r>
              <a:rPr lang="en-US" dirty="0" smtClean="0"/>
              <a:t>Ions can also “double up” if need be to create neutral charged compounds</a:t>
            </a:r>
          </a:p>
          <a:p>
            <a:pPr lvl="1"/>
            <a:r>
              <a:rPr lang="en-US" dirty="0" smtClean="0"/>
              <a:t>Ex: 2 Sodium ions (both +1 charge) will bond with 1 Sulfur (-2 charge)</a:t>
            </a:r>
          </a:p>
          <a:p>
            <a:r>
              <a:rPr lang="en-US" dirty="0" smtClean="0"/>
              <a:t>The goal of every atom is to be STABLE, which means they have a complete/full valence electron shell (usually 8 </a:t>
            </a:r>
            <a:r>
              <a:rPr lang="en-US" smtClean="0"/>
              <a:t>valence electrons!)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9035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682</TotalTime>
  <Words>270</Words>
  <Application>Microsoft Macintosh PowerPoint</Application>
  <PresentationFormat>On-screen Show (4:3)</PresentationFormat>
  <Paragraphs>56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Ions</vt:lpstr>
      <vt:lpstr>How are they formed?</vt:lpstr>
      <vt:lpstr>How is charge determined?</vt:lpstr>
      <vt:lpstr>Copy this Chart!</vt:lpstr>
      <vt:lpstr>Reactivity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Ions</dc:title>
  <dc:creator>Jill Renee Marron</dc:creator>
  <cp:lastModifiedBy>Durham Public Schools</cp:lastModifiedBy>
  <cp:revision>38</cp:revision>
  <dcterms:created xsi:type="dcterms:W3CDTF">2012-09-25T12:02:08Z</dcterms:created>
  <dcterms:modified xsi:type="dcterms:W3CDTF">2015-03-04T22:45:44Z</dcterms:modified>
</cp:coreProperties>
</file>